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CB97CA-CF09-464E-BB02-7D93D806DED4}" type="datetimeFigureOut">
              <a:rPr lang="en-US" smtClean="0"/>
              <a:t>2/19/2019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0C59B2-6204-4E78-8E87-65D228C2D713}" type="slidenum">
              <a:rPr lang="en-US" smtClean="0"/>
              <a:t>‹#›</a:t>
            </a:fld>
            <a:endParaRPr lang="en-US" dirty="0"/>
          </a:p>
        </p:txBody>
      </p:sp>
    </p:spTree>
    <p:extLst>
      <p:ext uri="{BB962C8B-B14F-4D97-AF65-F5344CB8AC3E}">
        <p14:creationId xmlns:p14="http://schemas.microsoft.com/office/powerpoint/2010/main" val="3063937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remember that the Sinai Covenant is not a covenant with individuals or with all nations, but God’s covenant with Old Testament Israel.  It is a national covenant and applies to Israel as a theocracy, as a nation governed by God</a:t>
            </a:r>
            <a:r>
              <a:rPr lang="en-US" baseline="0" dirty="0" smtClean="0"/>
              <a:t> in matters of church and state.  Christians believe Jesus has fulfilled this covenant, and many of its laws that were meant for Old Israel as a Theocracy no longer apply to us today, even though the Moral Law, as summarized in the 10 Commandments, is still in effect for all of us.  Because this is a national covenant and Israel agreed to be governed by it, the nation as a whole will undergo discipline from God for its disobedience to the covenant and the nation as a whole will be blessed by its obedience.  Again, this is not saying that Israel could earn its forgiveness or salvation by their obedience.  That is always by grace – a gift, received through faith.  But their obedience or disobedience of this covenant will have other consequences, like living peacefully in the land or losing the land.  This covenant will govern Israel for the next 1400 years and it is the basis of the prophets preaching repentance to Israel.  The prophets will show Israel that they are breaking their part of the covenant and will ask them to repent of their sin and return to obeying the Covenant.</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2</a:t>
            </a:fld>
            <a:endParaRPr lang="en-US" dirty="0"/>
          </a:p>
        </p:txBody>
      </p:sp>
    </p:spTree>
    <p:extLst>
      <p:ext uri="{BB962C8B-B14F-4D97-AF65-F5344CB8AC3E}">
        <p14:creationId xmlns:p14="http://schemas.microsoft.com/office/powerpoint/2010/main" val="217392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still common today</a:t>
            </a:r>
            <a:r>
              <a:rPr lang="en-US" baseline="0" dirty="0" smtClean="0"/>
              <a:t> to have some type of ceremony to seal a contract or treaty, like the exchange of pens that you used to sign a document, an official ceremony with vows etc. in marriage.  These rituals put the covenant into effect.  As was mentioned in the last module, in the Ancient Near East covenants were “cut” – they were sealed in the blood of an animal substitute, as if to say:  “may this happen to me if I do not live up to my part of the agreement.”  So Moses uses that type of ritual to seal the Sinai Covenant.  The people agree to live by it and Moses sprinkles the blood of a bull on them and He sprinkles some of the blood upon an altar that depicts God’s presence.  Both parties agree to the covenant.</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3</a:t>
            </a:fld>
            <a:endParaRPr lang="en-US" dirty="0"/>
          </a:p>
        </p:txBody>
      </p:sp>
    </p:spTree>
    <p:extLst>
      <p:ext uri="{BB962C8B-B14F-4D97-AF65-F5344CB8AC3E}">
        <p14:creationId xmlns:p14="http://schemas.microsoft.com/office/powerpoint/2010/main" val="2640287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the night Jesus was betrayed and taken into captivity, He celebrated the Passover Meal with His disciples, which commemorates God’s redemption of Israel through the Exodus events, especially saving them from the angel of death when they smeared the blood of a lamb upon their door frame.  But Jesus adds something to this meal that He wants Christians to celebrate now in a new way.  When he gives them the 3</a:t>
            </a:r>
            <a:r>
              <a:rPr lang="en-US" baseline="30000" dirty="0" smtClean="0"/>
              <a:t>rd</a:t>
            </a:r>
            <a:r>
              <a:rPr lang="en-US" baseline="0" dirty="0" smtClean="0"/>
              <a:t> cup of wine of the Passover Meal (there were 4 cups drunk that night), called “The Cup of Redemption”, He says, “Take and drink of this all of you, this cup is the NEW COVENANT in my blood, shed for you for the forgiveness of sins.”  Jesus is declaring that He is bringing about a new covenant which replaces the old Sinai Covenant, a covenant that completely forgives all of our sins by the shedding, no longer of an animal’s blood, but of His own blood. Jesus is the new, perfect Passover Lamb whose blood covers us and therefore, the angel of death and judgment passes over us.  And Jesus blood shed on the cross is the new and final way that God seals His covenant with, as Jeremiah predicted, “to forgive our sins and remember them no more,” and to write His law in our hearts so we will have a new motivation to obey His command to love God above everything else and to love our neighbor as ourselves.  Jesus has taken away the curses of our disobedience.  All we need to do is accept His gift of forgiveness and salvation by trusting in Him.</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4</a:t>
            </a:fld>
            <a:endParaRPr lang="en-US" dirty="0"/>
          </a:p>
        </p:txBody>
      </p:sp>
    </p:spTree>
    <p:extLst>
      <p:ext uri="{BB962C8B-B14F-4D97-AF65-F5344CB8AC3E}">
        <p14:creationId xmlns:p14="http://schemas.microsoft.com/office/powerpoint/2010/main" val="2738965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Sinai Covenant, God intends to fulfill His promise to Abraham</a:t>
            </a:r>
            <a:r>
              <a:rPr lang="en-US" baseline="0" dirty="0" smtClean="0"/>
              <a:t> by helping the Israelites conquer Canaan as their homeland.  But after spies check out the land they and the rest of Israel are too afraid to go and fight for it.  They do not trust in God’s promise that He will fight with them and give them victory.  So, God allows them to wander in the Sinai wilderness for 40 years.  Even though He loves and forgives His rebellious children, the consequence of their unbelief is that they will die in the desert and not take the Holy Land.  At the same time, the children and grandchildren of the unbelieving Israelites will grow up in the wilderness and will learn about Yahweh as their God, and will be taught to trust in Him and obey His covenant.  These children will grow up and be the ones who will conquer the land of Canaan.</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5</a:t>
            </a:fld>
            <a:endParaRPr lang="en-US" dirty="0"/>
          </a:p>
        </p:txBody>
      </p:sp>
    </p:spTree>
    <p:extLst>
      <p:ext uri="{BB962C8B-B14F-4D97-AF65-F5344CB8AC3E}">
        <p14:creationId xmlns:p14="http://schemas.microsoft.com/office/powerpoint/2010/main" val="1695061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big theme in the book</a:t>
            </a:r>
            <a:r>
              <a:rPr lang="en-US" baseline="0" dirty="0" smtClean="0"/>
              <a:t> of Numbers is the complaining or grumbling of the people.  They complain about not having enough good food.  When they get manna or bread, they want meat.  When God sends them quail, they want something else.  God is not happy with this lack of trust and gratitude among the people He saved from slavery, but He deals with them differently before and after the Sinai Covenant.  Before the Covenant is in effect, God does not punish or discipline His people for their complaining.  This is like the courting part of a relationship.  God is drawing Israel into a more intimate relationship with Himself and the relationship has not been codified with a Covenant yet, so the laws that spell out what God expects from them have not yet been laid out.  Therefore, God simply provides for them and gives them what they ask.</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6</a:t>
            </a:fld>
            <a:endParaRPr lang="en-US" dirty="0"/>
          </a:p>
        </p:txBody>
      </p:sp>
    </p:spTree>
    <p:extLst>
      <p:ext uri="{BB962C8B-B14F-4D97-AF65-F5344CB8AC3E}">
        <p14:creationId xmlns:p14="http://schemas.microsoft.com/office/powerpoint/2010/main" val="1469587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after the Sinai Covenant,</a:t>
            </a:r>
            <a:r>
              <a:rPr lang="en-US" baseline="0" dirty="0" smtClean="0"/>
              <a:t> since God has laid out the laws He expects the people to live by AND since the people agree to live by His covenant and be disciplined by God when they disobey, God now punishes or disciplines the Israelites when they complain and show a lack of trust and gratitude.  They have agreed to the covenant and the discipline that follows disobedience.  Grumbling show a lack of trust and is against the laws laid out.</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7</a:t>
            </a:fld>
            <a:endParaRPr lang="en-US" dirty="0"/>
          </a:p>
        </p:txBody>
      </p:sp>
    </p:spTree>
    <p:extLst>
      <p:ext uri="{BB962C8B-B14F-4D97-AF65-F5344CB8AC3E}">
        <p14:creationId xmlns:p14="http://schemas.microsoft.com/office/powerpoint/2010/main" val="845734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good chance that the idol that</a:t>
            </a:r>
            <a:r>
              <a:rPr lang="en-US" baseline="0" dirty="0" smtClean="0"/>
              <a:t> Aaron and the Israelites fashioned to worship and call upon was actually a golden Bull, since the foreign gods the Israelites would have been aware of and tempted to worship were depicted as “Bulls”.  We do not see anywhere in the Ancient Near East where people worshipped a god depicted as a “calf”.  So they probably fashioned a Bull, but the writer (Moses?) or a later editor of the text probably used the word “Calf” to poke fun of this so called strong, Bull-like god as nothing more than a weakling calf.</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8</a:t>
            </a:fld>
            <a:endParaRPr lang="en-US" dirty="0"/>
          </a:p>
        </p:txBody>
      </p:sp>
    </p:spTree>
    <p:extLst>
      <p:ext uri="{BB962C8B-B14F-4D97-AF65-F5344CB8AC3E}">
        <p14:creationId xmlns:p14="http://schemas.microsoft.com/office/powerpoint/2010/main" val="2503438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the people became impatient waiting for Moses to stop talking with</a:t>
            </a:r>
            <a:r>
              <a:rPr lang="en-US" baseline="0" dirty="0" smtClean="0"/>
              <a:t> God on top of Mt. Sinai and bring them God’s words, they thought maybe God was abandoning them.  So they took matters into their own hands and asked Aaron to help them make an idol of some other god to call upon.  It seems they turned to some religious fertility cult, much like the Canaanites worship of the storm god, Baal, which involved sacrifices to an idol before an altar, and having sexual intercourse with sacred prostitutes to remind the storm god to have sex with mother earth and make it rain, thus making the land and their flocks fertile.  God just got done giving Moses the various commandments of the Covenant to share with the people, writing them on stone, and He is angered by the people already forgetting what He has done for them and turning to idols.  God plans to destroy them, but Moses intercedes and reminds God of His love in bringing them out of Egypt.  God agrees not to destroy them and sends Moses back down to deal with this insurrection.  Remember, Israel is now a Theocracy, church and state all bound together, so this rebellion is like proclaiming a civil war, and act of treason against Yahweh as King and Moses as God’s chief representative.  To save the nation and continue God’s plan through them, this rebellion must be put down.  Moses destroys the calf, melts it down, and puts the powdered gold into the people’s water and makes them drink it.  Moses then goes about restoring order.</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9</a:t>
            </a:fld>
            <a:endParaRPr lang="en-US" dirty="0"/>
          </a:p>
        </p:txBody>
      </p:sp>
    </p:spTree>
    <p:extLst>
      <p:ext uri="{BB962C8B-B14F-4D97-AF65-F5344CB8AC3E}">
        <p14:creationId xmlns:p14="http://schemas.microsoft.com/office/powerpoint/2010/main" val="3650865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Levites,</a:t>
            </a:r>
            <a:r>
              <a:rPr lang="en-US" baseline="0" dirty="0" smtClean="0"/>
              <a:t> Moses’ tribe, come to his side as the faithful ones and they use their swords to go throughout the camp and put down this rebellion by killing those who are part of the insurrection.  As a Theocracy, Israel is also a state, and like nations do, they sometimes have to use force to maintain law and order.  God’s concern is to eventually fulfill His plan that will bring blessing to the whole world through Israel, since the Messiah/Savior will come from them.  So He cannot allow the Theocracy to crumble and fall apart.  Order had to be restored.  A great theme in the Bible:  you either trust in and serve Yahweh or you are against Him.</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10</a:t>
            </a:fld>
            <a:endParaRPr lang="en-US" dirty="0"/>
          </a:p>
        </p:txBody>
      </p:sp>
    </p:spTree>
    <p:extLst>
      <p:ext uri="{BB962C8B-B14F-4D97-AF65-F5344CB8AC3E}">
        <p14:creationId xmlns:p14="http://schemas.microsoft.com/office/powerpoint/2010/main" val="1887236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Jesus said something similar:  You can’t serve God and have other gods, like money, or fame, or prestige, or pleasure etc.  Jesus figuratively said that</a:t>
            </a:r>
            <a:r>
              <a:rPr lang="en-US" baseline="0" dirty="0" smtClean="0"/>
              <a:t> He came to “bring a sword” in the sense that His claims would cause divisions even within families and some would come to faith in Him and others would reject Him.  Now Jesus never told His followers to take up the sword in a real way to kill or harm even their enemies.  With Jesus and His covenant, there is now a separation of church and state, no longer a Theocracy.  He says, “Give to God what is God’s and to Caesar what belongs to Caesar.”  Jesus’ way is now a way of radical grace and love.  He even said to pray for and love your enemy.  But Jesus still preaches full commitment to our relationship with God/Himself, which means rejecting the ways of the world that are counter to God’s will.  The Levites are called to put down the forces of evil that are incarnated in the rebellious people in Israel who were working to thwart God’s will.</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11</a:t>
            </a:fld>
            <a:endParaRPr lang="en-US" dirty="0"/>
          </a:p>
        </p:txBody>
      </p:sp>
    </p:spTree>
    <p:extLst>
      <p:ext uri="{BB962C8B-B14F-4D97-AF65-F5344CB8AC3E}">
        <p14:creationId xmlns:p14="http://schemas.microsoft.com/office/powerpoint/2010/main" val="2515399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most important ways to connect Old Testament events with Christ and the New Testament</a:t>
            </a:r>
            <a:r>
              <a:rPr lang="en-US" baseline="0" dirty="0" smtClean="0"/>
              <a:t> is through Typology.  Typology is visual prophecy.  Prophecy is preaching and uses words, mostly to ask people to repent and then proclaiming God’s forgiveness and promise of restoration to those who repent and trust in Him.  But sometimes within a prophets preaching there are words that predict God’s future plan, usually related to the coming of the Messiah to bring about God’s plan for the redemption of all people.  Typology does the same thing without words.  A type is a model or example of something similar but greater that God will do in the future – a foreshadowing of things to come.</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12</a:t>
            </a:fld>
            <a:endParaRPr lang="en-US" dirty="0"/>
          </a:p>
        </p:txBody>
      </p:sp>
    </p:spTree>
    <p:extLst>
      <p:ext uri="{BB962C8B-B14F-4D97-AF65-F5344CB8AC3E}">
        <p14:creationId xmlns:p14="http://schemas.microsoft.com/office/powerpoint/2010/main" val="1960547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type in the Old Testament can be a person, place, institution</a:t>
            </a:r>
            <a:r>
              <a:rPr lang="en-US" baseline="0" dirty="0" smtClean="0"/>
              <a:t> or event that points to Christ, His Church (the New Israel) and even paradise restored in the “new heavens and earth” (as the Old Testament talks about the heavenly kingdom).  The Antitype (not as in “against”, but as in “corresponding fulfillment”) is the thing in the future the type points toward, again, usually Christ, the Church or heaven.  For instance, the Exodus, through which God saved His people from slavery and made them His covenant people, is a type of God’s redeeming the world and saving us from our slavery to sin, death and the power of Satan through the work of Christ.  Typology is NOT Allegory.  Allegory forces an interpretation that is not there in the text, seeing some secret meaning or connection to the future behind every word or concept.  In Typology there is a real historical connection between type and antitype.</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13</a:t>
            </a:fld>
            <a:endParaRPr lang="en-US" dirty="0"/>
          </a:p>
        </p:txBody>
      </p:sp>
    </p:spTree>
    <p:extLst>
      <p:ext uri="{BB962C8B-B14F-4D97-AF65-F5344CB8AC3E}">
        <p14:creationId xmlns:p14="http://schemas.microsoft.com/office/powerpoint/2010/main" val="2476212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Chart shows Typologies from Israel’s history, especially from the Exodus events, that correspond to the life of Christ (the</a:t>
            </a:r>
            <a:r>
              <a:rPr lang="en-US" baseline="0" dirty="0" smtClean="0"/>
              <a:t> far right column) and to the life of a Christian (left column).  Just as old Israel came out of slavery in Egypt, the infant Jesus was taken to Egypt by His parents to escape the threat of King Herod who tried to kill Him, and later Jesus, as “Israel reduced to one” comes out of Egypt back into the Holy Land.  The Christian is redeemed from our slavery to sin, Satan and death through faith in Christ.  Jesus is the final, perfect Passover Lamb, shedding His blood upon the cross so that judgment now “passes over us.  Christians are holy in God’s sight because they are covered with the blood of Christ, their substitute.  Just as Old Israel go through the waters of the Red Sea and their enemies are drown, so Jesus starts His public ministry by going through the waters of the Jordan River at His baptism and back into the Holy Land, while Christians go through the waters of Baptism, where our sinful nature is drown and we are connected to Christ.  Just as God gave the words of the Sinai Covenant to the 12 tribes of Israel through Moses, so Jesus gathers 12 disciples around Himself on a mountain and reinterprets the covenant in His Sermon on the Mount, where He changes some of the old understandings.  So also, we have received the new covenant that Jesus brings about through faith in Him, and the Lord’s Supper is commemoration of that covenant.  Just as Old Israel wandered in he wilderness for 40 years, Jesus, after His baptism, goes into the wilderness to be tempted by Satan for 40 days and nights.  For Christians, our present life is our wilderness, as we are tempted by Satan, the world and our sinful nature, and tested and strengthened by God.  Finally, just as Old Israel conquered the Promised Land under Joshua, so Jesus re-entered the final promised land of heaven at His Ascension and He promises that all who trust in Him as Savior will also enter that Promised Land.</a:t>
            </a:r>
            <a:endParaRPr lang="en-US" dirty="0"/>
          </a:p>
        </p:txBody>
      </p:sp>
      <p:sp>
        <p:nvSpPr>
          <p:cNvPr id="4" name="Slide Number Placeholder 3"/>
          <p:cNvSpPr>
            <a:spLocks noGrp="1"/>
          </p:cNvSpPr>
          <p:nvPr>
            <p:ph type="sldNum" sz="quarter" idx="10"/>
          </p:nvPr>
        </p:nvSpPr>
        <p:spPr/>
        <p:txBody>
          <a:bodyPr/>
          <a:lstStyle/>
          <a:p>
            <a:fld id="{750C59B2-6204-4E78-8E87-65D228C2D713}" type="slidenum">
              <a:rPr lang="en-US" smtClean="0"/>
              <a:t>15</a:t>
            </a:fld>
            <a:endParaRPr lang="en-US" dirty="0"/>
          </a:p>
        </p:txBody>
      </p:sp>
    </p:spTree>
    <p:extLst>
      <p:ext uri="{BB962C8B-B14F-4D97-AF65-F5344CB8AC3E}">
        <p14:creationId xmlns:p14="http://schemas.microsoft.com/office/powerpoint/2010/main" val="2261060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1900383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1743041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2219789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2700912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2419015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2655900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4261573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3434321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1463581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2360703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45CBA2-6610-4D22-963E-76159D041A8C}"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421203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345CBA2-6610-4D22-963E-76159D041A8C}" type="datetimeFigureOut">
              <a:rPr lang="en-US" smtClean="0"/>
              <a:pPr/>
              <a:t>2/19/2019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C0394D-2425-418B-8152-E880859A9402}" type="slidenum">
              <a:rPr lang="en-US" smtClean="0"/>
              <a:pPr/>
              <a:t>‹#›</a:t>
            </a:fld>
            <a:endParaRPr lang="en-US" dirty="0"/>
          </a:p>
        </p:txBody>
      </p:sp>
    </p:spTree>
    <p:extLst>
      <p:ext uri="{BB962C8B-B14F-4D97-AF65-F5344CB8AC3E}">
        <p14:creationId xmlns:p14="http://schemas.microsoft.com/office/powerpoint/2010/main" val="3162876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Exodus, Part 2</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The Sinai Covenant = A National Covenant.</a:t>
            </a:r>
          </a:p>
          <a:p>
            <a:r>
              <a:rPr lang="en-US" dirty="0" smtClean="0"/>
              <a:t>It is God’s contract with </a:t>
            </a:r>
            <a:r>
              <a:rPr lang="en-US" b="1" dirty="0" smtClean="0"/>
              <a:t>ALL Israel</a:t>
            </a:r>
            <a:r>
              <a:rPr lang="en-US" dirty="0" smtClean="0"/>
              <a:t>, and it has “conditions” put on it – If Israel obeys there will be blessings, it is disobeys there will be curses.</a:t>
            </a:r>
          </a:p>
          <a:p>
            <a:r>
              <a:rPr lang="en-US" dirty="0" smtClean="0"/>
              <a:t>The blessings &amp; curses apply to the nation as a whole, not to individuals. </a:t>
            </a:r>
          </a:p>
          <a:p>
            <a:r>
              <a:rPr lang="en-US" dirty="0" smtClean="0"/>
              <a:t>When the community as a whole goes after other gods, all Israel will be disciplined.</a:t>
            </a:r>
          </a:p>
          <a:p>
            <a:r>
              <a:rPr lang="en-US" dirty="0" smtClean="0"/>
              <a:t>This Covenant will govern Israel for the next 1400 years.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Ratification Ceremony</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r>
              <a:rPr lang="en-US" dirty="0" smtClean="0"/>
              <a:t>The Ancient Near East had ceremonies to put covenants into effect, i.e. cutting animals in two, calling on the gods to enact the curses if they disobey</a:t>
            </a:r>
          </a:p>
          <a:p>
            <a:r>
              <a:rPr lang="en-US" dirty="0" smtClean="0"/>
              <a:t>Exodus 24 – Moses gathers the tribes, slaughters some bulls, puts the blood in basins, recites the whole covenant, the people agree to live by it.</a:t>
            </a:r>
          </a:p>
          <a:p>
            <a:r>
              <a:rPr lang="en-US" dirty="0" smtClean="0"/>
              <a:t>½ the blood is sprinkled on the altar, ½ on the people.  They are bound by blood.  You promise with your life.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dirty="0" smtClean="0"/>
              <a:t>In the NT, Jesus gives the Lord’s Supper and says, “Take drink, this is the NEW COVENANT in my blood, shed for you for the forgiveness of sins.”  </a:t>
            </a:r>
          </a:p>
          <a:p>
            <a:r>
              <a:rPr lang="en-US" dirty="0" smtClean="0"/>
              <a:t>Jesus is saying the penalty for our sins is prepaid, so there is no way we can be disenfranchised from the new covenant people of God!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normAutofit/>
          </a:bodyPr>
          <a:lstStyle/>
          <a:p>
            <a:r>
              <a:rPr lang="en-US" dirty="0" smtClean="0"/>
              <a:t>Wilderness Wanderings</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r>
              <a:rPr lang="en-US" dirty="0" smtClean="0"/>
              <a:t>12 Spies survey the land of Canaan; 10 of the 12 say that Israel cannot possibly conquer the land.</a:t>
            </a:r>
          </a:p>
          <a:p>
            <a:r>
              <a:rPr lang="en-US" dirty="0" smtClean="0"/>
              <a:t>God allows Israel to wander in the wilderness for 40 years.</a:t>
            </a:r>
          </a:p>
          <a:p>
            <a:r>
              <a:rPr lang="en-US" dirty="0" smtClean="0"/>
              <a:t>This is both a time of punishment &amp; testing.</a:t>
            </a:r>
          </a:p>
          <a:p>
            <a:r>
              <a:rPr lang="en-US" dirty="0" smtClean="0"/>
              <a:t>Punishment for those who did not believe God’s promise and disobeyed Him.</a:t>
            </a:r>
          </a:p>
          <a:p>
            <a:r>
              <a:rPr lang="en-US" dirty="0" smtClean="0"/>
              <a:t>Testing/Training for those who will grow up in the wilderness.  They receive the promise.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There is a </a:t>
            </a:r>
            <a:r>
              <a:rPr lang="en-US" u="sng" dirty="0" smtClean="0"/>
              <a:t>murmuring, complaining or grumbling</a:t>
            </a:r>
            <a:r>
              <a:rPr lang="en-US" dirty="0" smtClean="0"/>
              <a:t> theme during this wandering period. </a:t>
            </a:r>
          </a:p>
          <a:p>
            <a:r>
              <a:rPr lang="en-US" dirty="0" smtClean="0"/>
              <a:t>The people complain about lack of provisions; they wish they never left Egypt.</a:t>
            </a:r>
          </a:p>
          <a:p>
            <a:r>
              <a:rPr lang="en-US" dirty="0" smtClean="0"/>
              <a:t>The grumbling theme is divided into two phases:  Pre-Sinai &amp; Post-Sinai.</a:t>
            </a:r>
          </a:p>
          <a:p>
            <a:r>
              <a:rPr lang="en-US" dirty="0" smtClean="0"/>
              <a:t>Pre-Sinai Phase = When they grumble, God doesn’t punish them.  This is like a courting phase, God’s wants a relationship with them.  He simply provided for them when they ask.</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dirty="0" smtClean="0"/>
              <a:t>Post-Sinai Phase = Now when they grumble, God punishes them</a:t>
            </a:r>
          </a:p>
          <a:p>
            <a:r>
              <a:rPr lang="en-US" dirty="0" smtClean="0"/>
              <a:t>Before there was a covenant there was no law binding the people to God.</a:t>
            </a:r>
          </a:p>
          <a:p>
            <a:r>
              <a:rPr lang="en-US" dirty="0" smtClean="0"/>
              <a:t>Once the Sinai Covenant is in effect, God holds them accountable.  God &amp; Israel are married.  They owe God their trust, allegiance, obedience.</a:t>
            </a:r>
          </a:p>
          <a:p>
            <a:r>
              <a:rPr lang="en-US" dirty="0" smtClean="0"/>
              <a:t>Grumbling is showing a lack of trust and goes against the spirit and letter of the Law.</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Golden Calf Incident</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r>
              <a:rPr lang="en-US" dirty="0" smtClean="0"/>
              <a:t>We are confused why the Israelites formed </a:t>
            </a:r>
            <a:r>
              <a:rPr lang="en-US" u="sng" dirty="0" smtClean="0"/>
              <a:t>a calf</a:t>
            </a:r>
            <a:r>
              <a:rPr lang="en-US" dirty="0" smtClean="0"/>
              <a:t> to represent a god to worship.  There were no known gods in the ancient Middle East depicted by a calf.</a:t>
            </a:r>
          </a:p>
          <a:p>
            <a:r>
              <a:rPr lang="en-US" dirty="0" smtClean="0"/>
              <a:t>In Egypt:  Hathor – a cow goddess; Apis depicted as a bull; In Canaan:  Baal is depicted by a bull or wild ox.</a:t>
            </a:r>
          </a:p>
          <a:p>
            <a:r>
              <a:rPr lang="en-US" dirty="0" smtClean="0"/>
              <a:t>Many scholars think Israel made a golden “bull” but that the writer/editor in Exodus put “calf” to make fun of it.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The Israelites got tired of waiting for Yahweh and Moses, so they turned to some type of “fertility cult” – forming a bull god, engaging in sexual orgies etc.</a:t>
            </a:r>
          </a:p>
          <a:p>
            <a:r>
              <a:rPr lang="en-US" dirty="0" smtClean="0"/>
              <a:t>God tells Moses to go down and restore order to the Israelite camp.  Moses destroys the calf, melts it down, grinds it into powder, puts it in the water and makes the Israelites drink it!</a:t>
            </a:r>
          </a:p>
          <a:p>
            <a:r>
              <a:rPr lang="en-US" dirty="0" smtClean="0"/>
              <a:t>No one threatens Moses, but the people are out of control, so Moses must restore order.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Moses asks all who are on Yahweh’s and his side to come to his side – the tribe of Levi rallies to him.</a:t>
            </a:r>
          </a:p>
          <a:p>
            <a:r>
              <a:rPr lang="en-US" dirty="0" smtClean="0"/>
              <a:t>The Levites are ordered to put on their swords, to go among the tribes and kill all the disobedient until order is restored.</a:t>
            </a:r>
          </a:p>
          <a:p>
            <a:r>
              <a:rPr lang="en-US" dirty="0" smtClean="0"/>
              <a:t>Anarchy is put down, the Theocracy is restored.  Since Israel is both church &amp; state, sometimes force is used to maintain order.</a:t>
            </a:r>
          </a:p>
          <a:p>
            <a:r>
              <a:rPr lang="en-US" dirty="0" smtClean="0"/>
              <a:t>Great theme in OT &amp; NT: No neutrality with God, you serve Him or you are against Him.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Jesus says you can’t serve both God &amp; money.</a:t>
            </a:r>
          </a:p>
          <a:p>
            <a:r>
              <a:rPr lang="en-US" dirty="0" smtClean="0"/>
              <a:t>Jesus says He came to “bring a sword” – that He would cause divisions even within families, depending on who believed in Him.</a:t>
            </a:r>
          </a:p>
          <a:p>
            <a:r>
              <a:rPr lang="en-US" dirty="0" smtClean="0"/>
              <a:t>Full commitment to God means hatred of the things opposed to God – resistance to the Evil One &amp; sin.</a:t>
            </a:r>
          </a:p>
          <a:p>
            <a:r>
              <a:rPr lang="en-US" dirty="0" smtClean="0"/>
              <a:t>The Levites are called to action against “the forces of evil – sin, the devil as incarnated in the rebellious people, by God’s command.  The use of the sword = Final Judgment.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smtClean="0"/>
              <a:t>Typology</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Typology is visual prophecy, the use of symbols to point to greater fulfillments in the future.</a:t>
            </a:r>
          </a:p>
          <a:p>
            <a:r>
              <a:rPr lang="en-US" dirty="0" smtClean="0"/>
              <a:t>Prophecy = Word; Typology = Sacrament</a:t>
            </a:r>
          </a:p>
          <a:p>
            <a:r>
              <a:rPr lang="en-US" dirty="0" smtClean="0"/>
              <a:t>Prophecy uses words to forthtell &amp; foretell God’s Word.</a:t>
            </a:r>
          </a:p>
          <a:p>
            <a:r>
              <a:rPr lang="en-US" dirty="0" smtClean="0"/>
              <a:t>A Type is a model, sample, example of what God will do later – a foreshadowing</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A Type is a person, place, institution or event in the OT that foreshadows a greater reality and fulfillment in the NT = Jesus Christ, His Church, the Heavenly Kingdom.</a:t>
            </a:r>
          </a:p>
          <a:p>
            <a:r>
              <a:rPr lang="en-US" dirty="0" smtClean="0"/>
              <a:t>The Antitype corresponds to and is greater than the Type.</a:t>
            </a:r>
          </a:p>
          <a:p>
            <a:r>
              <a:rPr lang="en-US" dirty="0" smtClean="0"/>
              <a:t>The Exodus is a type of God’s saving activity in Jesus – a model of what will do in Christ</a:t>
            </a:r>
          </a:p>
          <a:p>
            <a:r>
              <a:rPr lang="en-US" dirty="0" smtClean="0"/>
              <a:t>Distinguish Allegory from Typology.</a:t>
            </a:r>
          </a:p>
          <a:p>
            <a:r>
              <a:rPr lang="en-US" dirty="0" smtClean="0"/>
              <a:t>Allegory – the relationship between a past and present event is only on the surface level</a:t>
            </a:r>
          </a:p>
          <a:p>
            <a:r>
              <a:rPr lang="en-US" dirty="0" smtClean="0"/>
              <a:t>In Typology there is a real, historical connection on a deeper level b/w past and present events.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There was a real, historical Exodus – a rescue from Egypt and a real rescue from Satan, sin &amp; death through Jesus’ saving activities.</a:t>
            </a:r>
          </a:p>
          <a:p>
            <a:r>
              <a:rPr lang="en-US" dirty="0" smtClean="0"/>
              <a:t>Types can be person, i.e. King David, the great shepherd and king of Israel; the Antitype = Jesus, the Good Shepherd &amp; Lord of the Church.</a:t>
            </a:r>
          </a:p>
          <a:p>
            <a:r>
              <a:rPr lang="en-US" dirty="0" smtClean="0"/>
              <a:t>Types can be institutions, like the Priesthood or Sacrificial System; Antitype – Jesus as final Mediator b/w God &amp; people and final sacrifice for sin.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228600"/>
          <a:ext cx="8229600" cy="6476999"/>
        </p:xfrm>
        <a:graphic>
          <a:graphicData uri="http://schemas.openxmlformats.org/drawingml/2006/table">
            <a:tbl>
              <a:tblPr firstRow="1" bandRow="1">
                <a:tableStyleId>{5C22544A-7EE6-4342-B048-85BDC9FD1C3A}</a:tableStyleId>
              </a:tblPr>
              <a:tblGrid>
                <a:gridCol w="2743200"/>
                <a:gridCol w="2743200"/>
                <a:gridCol w="2743200"/>
              </a:tblGrid>
              <a:tr h="432589">
                <a:tc>
                  <a:txBody>
                    <a:bodyPr/>
                    <a:lstStyle/>
                    <a:p>
                      <a:pPr marL="0" marR="0">
                        <a:spcBef>
                          <a:spcPts val="0"/>
                        </a:spcBef>
                        <a:spcAft>
                          <a:spcPts val="0"/>
                        </a:spcAft>
                      </a:pPr>
                      <a:r>
                        <a:rPr lang="en-US" sz="2000" b="1" dirty="0">
                          <a:latin typeface="Times New Roman"/>
                          <a:ea typeface="Times New Roman"/>
                        </a:rPr>
                        <a:t>Life of the Christian</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b="1" dirty="0">
                          <a:latin typeface="Times New Roman"/>
                          <a:ea typeface="Times New Roman"/>
                        </a:rPr>
                        <a:t>Israel’s History</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b="1" dirty="0">
                          <a:latin typeface="Times New Roman"/>
                          <a:ea typeface="Times New Roman"/>
                        </a:rPr>
                        <a:t>The Life of Christ</a:t>
                      </a:r>
                      <a:endParaRPr lang="en-US" sz="1200" dirty="0">
                        <a:latin typeface="Times New Roman"/>
                        <a:ea typeface="Times New Roman"/>
                      </a:endParaRPr>
                    </a:p>
                  </a:txBody>
                  <a:tcPr marL="68580" marR="68580" marT="0" marB="0"/>
                </a:tc>
              </a:tr>
              <a:tr h="711108">
                <a:tc>
                  <a:txBody>
                    <a:bodyPr/>
                    <a:lstStyle/>
                    <a:p>
                      <a:pPr marL="0" marR="0">
                        <a:spcBef>
                          <a:spcPts val="0"/>
                        </a:spcBef>
                        <a:spcAft>
                          <a:spcPts val="0"/>
                        </a:spcAft>
                      </a:pPr>
                      <a:r>
                        <a:rPr lang="en-US" sz="2000" dirty="0">
                          <a:latin typeface="Times New Roman"/>
                          <a:ea typeface="Times New Roman"/>
                        </a:rPr>
                        <a:t>Redeemed from: </a:t>
                      </a:r>
                      <a:endParaRPr lang="en-US" sz="1200" dirty="0">
                        <a:latin typeface="Times New Roman"/>
                        <a:ea typeface="Times New Roman"/>
                      </a:endParaRPr>
                    </a:p>
                    <a:p>
                      <a:pPr marL="0" marR="0">
                        <a:spcBef>
                          <a:spcPts val="0"/>
                        </a:spcBef>
                        <a:spcAft>
                          <a:spcPts val="0"/>
                        </a:spcAft>
                      </a:pPr>
                      <a:r>
                        <a:rPr lang="en-US" sz="2000" dirty="0">
                          <a:latin typeface="Times New Roman"/>
                          <a:ea typeface="Times New Roman"/>
                        </a:rPr>
                        <a:t>Sin, Satan, eternal death</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Redeemed from:</a:t>
                      </a:r>
                      <a:endParaRPr lang="en-US" sz="1200" dirty="0">
                        <a:latin typeface="Times New Roman"/>
                        <a:ea typeface="Times New Roman"/>
                      </a:endParaRPr>
                    </a:p>
                    <a:p>
                      <a:pPr marL="0" marR="0">
                        <a:spcBef>
                          <a:spcPts val="0"/>
                        </a:spcBef>
                        <a:spcAft>
                          <a:spcPts val="0"/>
                        </a:spcAft>
                      </a:pPr>
                      <a:r>
                        <a:rPr lang="en-US" sz="2000" dirty="0">
                          <a:latin typeface="Times New Roman"/>
                          <a:ea typeface="Times New Roman"/>
                        </a:rPr>
                        <a:t>Slavery, Pharaoh, death</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smtClean="0">
                          <a:latin typeface="Times New Roman"/>
                          <a:ea typeface="Times New Roman"/>
                        </a:rPr>
                        <a:t>The infant Christ comes out of  Egypt</a:t>
                      </a:r>
                      <a:endParaRPr lang="en-US" sz="1200" dirty="0">
                        <a:latin typeface="Times New Roman"/>
                        <a:ea typeface="Times New Roman"/>
                      </a:endParaRPr>
                    </a:p>
                  </a:txBody>
                  <a:tcPr marL="68580" marR="68580" marT="0" marB="0"/>
                </a:tc>
              </a:tr>
              <a:tr h="711108">
                <a:tc>
                  <a:txBody>
                    <a:bodyPr/>
                    <a:lstStyle/>
                    <a:p>
                      <a:pPr marL="0" marR="0">
                        <a:spcBef>
                          <a:spcPts val="0"/>
                        </a:spcBef>
                        <a:spcAft>
                          <a:spcPts val="0"/>
                        </a:spcAft>
                      </a:pPr>
                      <a:r>
                        <a:rPr lang="en-US" sz="2000" dirty="0">
                          <a:latin typeface="Times New Roman"/>
                          <a:ea typeface="Times New Roman"/>
                        </a:rPr>
                        <a:t>Blood of Christ covers us</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Blood of Passover Lamb</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Christ sheds His blood on the cross </a:t>
                      </a:r>
                      <a:endParaRPr lang="en-US" sz="1200" dirty="0">
                        <a:latin typeface="Times New Roman"/>
                        <a:ea typeface="Times New Roman"/>
                      </a:endParaRPr>
                    </a:p>
                  </a:txBody>
                  <a:tcPr marL="68580" marR="68580" marT="0" marB="0"/>
                </a:tc>
              </a:tr>
              <a:tr h="1066660">
                <a:tc>
                  <a:txBody>
                    <a:bodyPr/>
                    <a:lstStyle/>
                    <a:p>
                      <a:pPr marL="0" marR="0">
                        <a:spcBef>
                          <a:spcPts val="0"/>
                        </a:spcBef>
                        <a:spcAft>
                          <a:spcPts val="0"/>
                        </a:spcAft>
                      </a:pPr>
                      <a:r>
                        <a:rPr lang="en-US" sz="2000" dirty="0">
                          <a:latin typeface="Times New Roman"/>
                          <a:ea typeface="Times New Roman"/>
                        </a:rPr>
                        <a:t>Baptism, drowns sinful self, new person in Christ arises</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Goes thru the </a:t>
                      </a:r>
                      <a:r>
                        <a:rPr lang="en-US" sz="2000" dirty="0" smtClean="0">
                          <a:latin typeface="Times New Roman"/>
                          <a:ea typeface="Times New Roman"/>
                        </a:rPr>
                        <a:t>Red</a:t>
                      </a:r>
                      <a:r>
                        <a:rPr lang="en-US" sz="2000" baseline="0" dirty="0" smtClean="0">
                          <a:latin typeface="Times New Roman"/>
                          <a:ea typeface="Times New Roman"/>
                        </a:rPr>
                        <a:t> Sea</a:t>
                      </a:r>
                      <a:r>
                        <a:rPr lang="en-US" sz="2000" dirty="0" smtClean="0">
                          <a:latin typeface="Times New Roman"/>
                          <a:ea typeface="Times New Roman"/>
                        </a:rPr>
                        <a:t>; </a:t>
                      </a:r>
                      <a:r>
                        <a:rPr lang="en-US" sz="2000" dirty="0">
                          <a:latin typeface="Times New Roman"/>
                          <a:ea typeface="Times New Roman"/>
                        </a:rPr>
                        <a:t>drowns enemies, come to God</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Baptized by John in the to start His ministry</a:t>
                      </a:r>
                      <a:endParaRPr lang="en-US" sz="1200" dirty="0">
                        <a:latin typeface="Times New Roman"/>
                        <a:ea typeface="Times New Roman"/>
                      </a:endParaRPr>
                    </a:p>
                  </a:txBody>
                  <a:tcPr marL="68580" marR="68580" marT="0" marB="0"/>
                </a:tc>
              </a:tr>
              <a:tr h="1422214">
                <a:tc>
                  <a:txBody>
                    <a:bodyPr/>
                    <a:lstStyle/>
                    <a:p>
                      <a:pPr marL="0" marR="0">
                        <a:spcBef>
                          <a:spcPts val="0"/>
                        </a:spcBef>
                        <a:spcAft>
                          <a:spcPts val="0"/>
                        </a:spcAft>
                      </a:pPr>
                      <a:r>
                        <a:rPr lang="en-US" sz="2000" dirty="0">
                          <a:latin typeface="Times New Roman"/>
                          <a:ea typeface="Times New Roman"/>
                        </a:rPr>
                        <a:t>New Covenant in Christ; sign = The Lord’s Supper; written in our hearts</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Sinai Covenant; Yahweh is their God, they will live as His people</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Jesus gives sermon on the </a:t>
                      </a:r>
                      <a:r>
                        <a:rPr lang="en-US" sz="2000" baseline="0" dirty="0" smtClean="0">
                          <a:latin typeface="Times New Roman"/>
                          <a:ea typeface="Times New Roman"/>
                        </a:rPr>
                        <a:t> </a:t>
                      </a:r>
                      <a:r>
                        <a:rPr lang="en-US" sz="2000" dirty="0" smtClean="0">
                          <a:latin typeface="Times New Roman"/>
                          <a:ea typeface="Times New Roman"/>
                        </a:rPr>
                        <a:t>Mt. and </a:t>
                      </a:r>
                      <a:r>
                        <a:rPr lang="en-US" sz="2000" dirty="0">
                          <a:latin typeface="Times New Roman"/>
                          <a:ea typeface="Times New Roman"/>
                        </a:rPr>
                        <a:t>applies the Law</a:t>
                      </a:r>
                      <a:endParaRPr lang="en-US" sz="1200" dirty="0">
                        <a:latin typeface="Times New Roman"/>
                        <a:ea typeface="Times New Roman"/>
                      </a:endParaRPr>
                    </a:p>
                  </a:txBody>
                  <a:tcPr marL="68580" marR="68580" marT="0" marB="0"/>
                </a:tc>
              </a:tr>
              <a:tr h="1066660">
                <a:tc>
                  <a:txBody>
                    <a:bodyPr/>
                    <a:lstStyle/>
                    <a:p>
                      <a:pPr marL="0" marR="0">
                        <a:spcBef>
                          <a:spcPts val="0"/>
                        </a:spcBef>
                        <a:spcAft>
                          <a:spcPts val="0"/>
                        </a:spcAft>
                      </a:pPr>
                      <a:r>
                        <a:rPr lang="en-US" sz="2000" dirty="0">
                          <a:latin typeface="Times New Roman"/>
                          <a:ea typeface="Times New Roman"/>
                        </a:rPr>
                        <a:t>This life = our sojourn; our wandering, being tested, etc.</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40 Year Wandering in Wilderness</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Tempted in Wilderness for 40 Days</a:t>
                      </a:r>
                      <a:endParaRPr lang="en-US" sz="1200" dirty="0">
                        <a:latin typeface="Times New Roman"/>
                        <a:ea typeface="Times New Roman"/>
                      </a:endParaRPr>
                    </a:p>
                  </a:txBody>
                  <a:tcPr marL="68580" marR="68580" marT="0" marB="0"/>
                </a:tc>
              </a:tr>
              <a:tr h="1066660">
                <a:tc>
                  <a:txBody>
                    <a:bodyPr/>
                    <a:lstStyle/>
                    <a:p>
                      <a:pPr marL="0" marR="0">
                        <a:spcBef>
                          <a:spcPts val="0"/>
                        </a:spcBef>
                        <a:spcAft>
                          <a:spcPts val="0"/>
                        </a:spcAft>
                      </a:pPr>
                      <a:r>
                        <a:rPr lang="en-US" sz="2000" dirty="0">
                          <a:latin typeface="Times New Roman"/>
                          <a:ea typeface="Times New Roman"/>
                        </a:rPr>
                        <a:t>Heaven – The consummation; Christ = our new Joshua</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Conquest of the Promised Land under Joshua</a:t>
                      </a:r>
                      <a:endParaRPr lang="en-US" sz="1200" dirty="0">
                        <a:latin typeface="Times New Roman"/>
                        <a:ea typeface="Times New Roman"/>
                      </a:endParaRPr>
                    </a:p>
                  </a:txBody>
                  <a:tcPr marL="68580" marR="68580" marT="0" marB="0"/>
                </a:tc>
                <a:tc>
                  <a:txBody>
                    <a:bodyPr/>
                    <a:lstStyle/>
                    <a:p>
                      <a:pPr marL="0" marR="0">
                        <a:spcBef>
                          <a:spcPts val="0"/>
                        </a:spcBef>
                        <a:spcAft>
                          <a:spcPts val="0"/>
                        </a:spcAft>
                      </a:pPr>
                      <a:r>
                        <a:rPr lang="en-US" sz="2000" dirty="0">
                          <a:latin typeface="Times New Roman"/>
                          <a:ea typeface="Times New Roman"/>
                        </a:rPr>
                        <a:t>Jesus’ Ascension, where He is enthroned as King</a:t>
                      </a:r>
                      <a:endParaRPr lang="en-US"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270</TotalTime>
  <Words>3854</Words>
  <Application>Microsoft Office PowerPoint</Application>
  <PresentationFormat>On-screen Show (4:3)</PresentationFormat>
  <Paragraphs>104</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Exodus, Part 2</vt:lpstr>
      <vt:lpstr>PowerPoint Presentation</vt:lpstr>
      <vt:lpstr>Ratification Ceremony</vt:lpstr>
      <vt:lpstr>PowerPoint Presentation</vt:lpstr>
      <vt:lpstr>Wilderness Wanderings</vt:lpstr>
      <vt:lpstr>PowerPoint Presentation</vt:lpstr>
      <vt:lpstr>PowerPoint Presentation</vt:lpstr>
      <vt:lpstr>Golden Calf Incident</vt:lpstr>
      <vt:lpstr>PowerPoint Presentation</vt:lpstr>
      <vt:lpstr>PowerPoint Presentation</vt:lpstr>
      <vt:lpstr>PowerPoint Presentation</vt:lpstr>
      <vt:lpstr>Typology</vt:lpstr>
      <vt:lpstr>PowerPoint Presentation</vt:lpstr>
      <vt:lpstr>PowerPoint Presentation</vt:lpstr>
      <vt:lpstr>PowerPoint Presentation</vt:lpstr>
    </vt:vector>
  </TitlesOfParts>
  <Company>Concordia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Exodus, Part 2</dc:title>
  <dc:creator>Bruce.Peffer</dc:creator>
  <cp:lastModifiedBy>bruce peffer</cp:lastModifiedBy>
  <cp:revision>26</cp:revision>
  <dcterms:created xsi:type="dcterms:W3CDTF">2007-06-10T19:46:03Z</dcterms:created>
  <dcterms:modified xsi:type="dcterms:W3CDTF">2019-02-19T19:07:33Z</dcterms:modified>
</cp:coreProperties>
</file>